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307" r:id="rId3"/>
    <p:sldId id="306" r:id="rId4"/>
    <p:sldId id="268" r:id="rId5"/>
    <p:sldId id="269" r:id="rId6"/>
    <p:sldId id="270" r:id="rId7"/>
    <p:sldId id="257" r:id="rId8"/>
    <p:sldId id="259" r:id="rId9"/>
    <p:sldId id="260" r:id="rId10"/>
    <p:sldId id="261" r:id="rId11"/>
    <p:sldId id="266" r:id="rId12"/>
    <p:sldId id="267" r:id="rId13"/>
    <p:sldId id="258" r:id="rId14"/>
    <p:sldId id="271" r:id="rId15"/>
    <p:sldId id="293" r:id="rId16"/>
    <p:sldId id="272" r:id="rId17"/>
    <p:sldId id="273" r:id="rId18"/>
    <p:sldId id="275" r:id="rId19"/>
    <p:sldId id="276" r:id="rId20"/>
    <p:sldId id="292" r:id="rId21"/>
    <p:sldId id="281" r:id="rId22"/>
    <p:sldId id="290" r:id="rId23"/>
    <p:sldId id="282" r:id="rId24"/>
    <p:sldId id="283" r:id="rId25"/>
    <p:sldId id="305" r:id="rId26"/>
    <p:sldId id="289" r:id="rId27"/>
    <p:sldId id="280" r:id="rId28"/>
    <p:sldId id="277" r:id="rId29"/>
    <p:sldId id="278" r:id="rId30"/>
    <p:sldId id="279" r:id="rId31"/>
    <p:sldId id="284" r:id="rId32"/>
    <p:sldId id="304" r:id="rId33"/>
    <p:sldId id="285" r:id="rId34"/>
    <p:sldId id="286" r:id="rId35"/>
    <p:sldId id="287" r:id="rId36"/>
    <p:sldId id="288" r:id="rId37"/>
    <p:sldId id="295" r:id="rId38"/>
    <p:sldId id="297" r:id="rId39"/>
    <p:sldId id="299" r:id="rId40"/>
    <p:sldId id="302" r:id="rId41"/>
    <p:sldId id="298" r:id="rId42"/>
    <p:sldId id="300" r:id="rId43"/>
    <p:sldId id="296" r:id="rId44"/>
    <p:sldId id="301" r:id="rId45"/>
    <p:sldId id="308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2F"/>
    <a:srgbClr val="22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6162A6DF-499B-4FC5-A463-C891C8B58382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DAC25DD9-23B3-4E15-AAAF-2571826203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orbel" panose="020B0503020204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0.stanford.edu/files_winter_2018/projects/6937642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832F-A61C-470D-B5B2-74AD1111B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02884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Sidewalk Image Classification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271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CBAB2F9-733B-447E-8290-DD2B22283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412" y="1184158"/>
            <a:ext cx="90322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 b="0" i="0">
                <a:solidFill>
                  <a:srgbClr val="FABD2F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[93.8101431467257, [39.7636699, -104.7565609], 'sidewalk'] </a:t>
            </a:r>
          </a:p>
        </p:txBody>
      </p:sp>
      <p:pic>
        <p:nvPicPr>
          <p:cNvPr id="8" name="Content Placeholder 7" descr="A picture containing outdoor, road, grass, riding&#10;&#10;Description automatically generated">
            <a:extLst>
              <a:ext uri="{FF2B5EF4-FFF2-40B4-BE49-F238E27FC236}">
                <a16:creationId xmlns:a16="http://schemas.microsoft.com/office/drawing/2014/main" id="{2A79CCC2-C607-425D-8B2D-A61D71D4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6503" y="1784169"/>
            <a:ext cx="4898994" cy="4898994"/>
          </a:xfrm>
        </p:spPr>
      </p:pic>
    </p:spTree>
    <p:extLst>
      <p:ext uri="{BB962C8B-B14F-4D97-AF65-F5344CB8AC3E}">
        <p14:creationId xmlns:p14="http://schemas.microsoft.com/office/powerpoint/2010/main" val="407681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24423" y="1029872"/>
            <a:ext cx="8943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[269.9812922349449, [40.06244274355016, -105.2067883010862], 'sidewalk']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6594F-634B-4417-86A9-EB5E3348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13" y="1418866"/>
            <a:ext cx="5835974" cy="53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83044" y="1085627"/>
            <a:ext cx="10536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[269.9812922349449, [40.06244274355016, -105.2067883010862], 'sidewalk']</a:t>
            </a:r>
          </a:p>
        </p:txBody>
      </p:sp>
      <p:pic>
        <p:nvPicPr>
          <p:cNvPr id="3" name="Picture 2" descr="A sign on the side of a road&#10;&#10;Description automatically generated">
            <a:extLst>
              <a:ext uri="{FF2B5EF4-FFF2-40B4-BE49-F238E27FC236}">
                <a16:creationId xmlns:a16="http://schemas.microsoft.com/office/drawing/2014/main" id="{703C5AEE-5366-443D-8954-2E5C9DE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88" y="1487749"/>
            <a:ext cx="5237825" cy="52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340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4493A-A6A9-45BD-AA05-63F53FA60893}"/>
              </a:ext>
            </a:extLst>
          </p:cNvPr>
          <p:cNvSpPr/>
          <p:nvPr/>
        </p:nvSpPr>
        <p:spPr>
          <a:xfrm>
            <a:off x="1425366" y="1608463"/>
            <a:ext cx="9341267" cy="5061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18,000 Images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77% had sidewalks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Around 15% of the images acquired had incorrect labels. This could be for multiple reasons: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new construction in last several years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partial sidewalk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ambiguous ‘sidewalks’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some panoramas from google are rotated up to 90 degrees so may include part of the opposite road</a:t>
            </a:r>
          </a:p>
        </p:txBody>
      </p:sp>
    </p:spTree>
    <p:extLst>
      <p:ext uri="{BB962C8B-B14F-4D97-AF65-F5344CB8AC3E}">
        <p14:creationId xmlns:p14="http://schemas.microsoft.com/office/powerpoint/2010/main" val="214612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C2B0-130E-432D-A9A7-E051FF6D21A4}"/>
              </a:ext>
            </a:extLst>
          </p:cNvPr>
          <p:cNvSpPr txBox="1"/>
          <p:nvPr/>
        </p:nvSpPr>
        <p:spPr>
          <a:xfrm>
            <a:off x="1855433" y="2041864"/>
            <a:ext cx="7546019" cy="221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51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2800" dirty="0"/>
              <a:t>The images covered most of the region</a:t>
            </a:r>
          </a:p>
          <a:p>
            <a:r>
              <a:rPr lang="en-US" sz="2800" dirty="0"/>
              <a:t>Non-sidewalk images generally were from outlying areas</a:t>
            </a:r>
          </a:p>
          <a:p>
            <a:r>
              <a:rPr lang="en-US" sz="2800" dirty="0"/>
              <a:t>Non-sidewalk images were less distributed</a:t>
            </a:r>
          </a:p>
        </p:txBody>
      </p:sp>
    </p:spTree>
    <p:extLst>
      <p:ext uri="{BB962C8B-B14F-4D97-AF65-F5344CB8AC3E}">
        <p14:creationId xmlns:p14="http://schemas.microsoft.com/office/powerpoint/2010/main" val="10216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DBDEC-C71A-463C-A5AD-6950A510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89" y="2709978"/>
            <a:ext cx="7902545" cy="207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ACB35A-7409-4046-B263-8C55B33D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74" y="1278384"/>
            <a:ext cx="8179251" cy="52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73222EB-DCEB-4A2D-8E46-62A96229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4" y="1278384"/>
            <a:ext cx="6877432" cy="5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0B0995-6EF7-429A-855E-67E89A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10" y="1242218"/>
            <a:ext cx="6928581" cy="550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DB49B0-7017-4A65-A65A-76B1A0E4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7" y="1571347"/>
            <a:ext cx="4702361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674806-C3F1-4D00-A0DB-737C659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6" y="1571347"/>
            <a:ext cx="4929528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2041864"/>
            <a:ext cx="7546019" cy="2308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3600" dirty="0"/>
              <a:t>Use tf.keras to build models:</a:t>
            </a:r>
          </a:p>
          <a:p>
            <a:pPr lvl="1"/>
            <a:r>
              <a:rPr lang="en-US" sz="2800" dirty="0"/>
              <a:t>Model with several convolutional layers</a:t>
            </a:r>
          </a:p>
          <a:p>
            <a:r>
              <a:rPr lang="en-US" sz="3600" dirty="0"/>
              <a:t>Pretrained models:</a:t>
            </a:r>
          </a:p>
          <a:p>
            <a:pPr lvl="1"/>
            <a:r>
              <a:rPr lang="en-US" sz="2800" dirty="0"/>
              <a:t>Mobilenetv3</a:t>
            </a:r>
          </a:p>
          <a:p>
            <a:pPr lvl="1"/>
            <a:r>
              <a:rPr lang="en-US" sz="2800" dirty="0"/>
              <a:t>Xception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Outline: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933013" y="2059621"/>
            <a:ext cx="9791212" cy="4128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Problem</a:t>
            </a:r>
          </a:p>
          <a:p>
            <a:r>
              <a:rPr lang="en-US" dirty="0">
                <a:latin typeface="Corbel" panose="020B0503020204020204" pitchFamily="34" charset="0"/>
              </a:rPr>
              <a:t>Data Acquisition</a:t>
            </a:r>
          </a:p>
          <a:p>
            <a:r>
              <a:rPr lang="en-US" dirty="0">
                <a:latin typeface="Corbel" panose="020B0503020204020204" pitchFamily="34" charset="0"/>
              </a:rPr>
              <a:t>Modelling: Classification</a:t>
            </a:r>
          </a:p>
          <a:p>
            <a:r>
              <a:rPr lang="en-US" dirty="0">
                <a:latin typeface="Corbel" panose="020B0503020204020204" pitchFamily="34" charset="0"/>
              </a:rPr>
              <a:t>Modelling: Segmentation</a:t>
            </a:r>
          </a:p>
          <a:p>
            <a:r>
              <a:rPr lang="en-US" dirty="0">
                <a:latin typeface="Corbel" panose="020B0503020204020204" pitchFamily="34" charset="0"/>
              </a:rPr>
              <a:t>Future Directions</a:t>
            </a:r>
          </a:p>
          <a:p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endParaRPr lang="en-US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8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11366" y="2119409"/>
            <a:ext cx="7546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Convolutional Model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Architecture: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Not including Dropout, BatchNormalization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RELU Activation (Sigmoid Final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HE Uniform Kernel Initialization for Convolution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Loss=Binary Cross-entropy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Metric for choice of saved model: Matthew Coefficient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09D52F-A426-4E68-BA49-4BC9E853AA8E}"/>
              </a:ext>
            </a:extLst>
          </p:cNvPr>
          <p:cNvSpPr/>
          <p:nvPr/>
        </p:nvSpPr>
        <p:spPr>
          <a:xfrm>
            <a:off x="88135" y="2214391"/>
            <a:ext cx="11964318" cy="4643610"/>
          </a:xfrm>
          <a:prstGeom prst="roundRect">
            <a:avLst/>
          </a:prstGeom>
          <a:gradFill>
            <a:gsLst>
              <a:gs pos="0">
                <a:srgbClr val="22565B"/>
              </a:gs>
              <a:gs pos="21000">
                <a:schemeClr val="bg2">
                  <a:lumMod val="40000"/>
                  <a:lumOff val="60000"/>
                </a:schemeClr>
              </a:gs>
              <a:gs pos="83000">
                <a:schemeClr val="bg2">
                  <a:lumMod val="40000"/>
                  <a:lumOff val="60000"/>
                </a:schemeClr>
              </a:gs>
              <a:gs pos="100000">
                <a:srgbClr val="2256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286609-4D8B-4745-A0FD-B3B2DF30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40" t="18882" r="2796" b="34267"/>
          <a:stretch/>
        </p:blipFill>
        <p:spPr>
          <a:xfrm>
            <a:off x="139547" y="2456761"/>
            <a:ext cx="11865119" cy="38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Convolutional Model: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LR=0.000_1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36FB15D-4D91-4E1A-9182-321C3B5B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27" y="1605786"/>
            <a:ext cx="9538146" cy="5252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24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Convolutional Model:</a:t>
            </a:r>
          </a:p>
          <a:p>
            <a:r>
              <a:rPr lang="en-US" dirty="0"/>
              <a:t>Learning Rate = .005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5C352-A22F-4708-95D3-0BC97DC7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4" y="1906945"/>
            <a:ext cx="9948232" cy="4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45770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Mobilenetv3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BBF217-38F1-4EE3-B437-47B69FE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0" y="2107435"/>
            <a:ext cx="8523177" cy="46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8B91931-5987-4201-9866-43E8F53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18" y="2121789"/>
            <a:ext cx="8522763" cy="46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03369-8AE5-4E9C-960C-D0DC2F6E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0" y="2503528"/>
            <a:ext cx="6550102" cy="22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8429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U-net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Encoders and Decoders, with skip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150B4-549F-461A-8669-F094915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11" y="452717"/>
            <a:ext cx="5488085" cy="62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575012-41F6-44AA-BA20-B920A5CECC7A}"/>
              </a:ext>
            </a:extLst>
          </p:cNvPr>
          <p:cNvSpPr/>
          <p:nvPr/>
        </p:nvSpPr>
        <p:spPr>
          <a:xfrm>
            <a:off x="847611" y="3162674"/>
            <a:ext cx="2756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hlinkClick r:id="rId3"/>
              </a:rPr>
              <a:t>Ref: http://cs230.stanford.edu/files_winter_2018/projects/6937642.pdf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23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Architecture Design: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EDE3E5-2A04-4BCD-833F-D045362D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: Image Segmentation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1CBD7-A187-4128-8491-6F7EA738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6" y="2138779"/>
            <a:ext cx="8765313" cy="389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Encoder Block:</a:t>
            </a:r>
          </a:p>
        </p:txBody>
      </p:sp>
    </p:spTree>
    <p:extLst>
      <p:ext uri="{BB962C8B-B14F-4D97-AF65-F5344CB8AC3E}">
        <p14:creationId xmlns:p14="http://schemas.microsoft.com/office/powerpoint/2010/main" val="21315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Decoder Block: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9541-51E7-480F-8E58-E41670BA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4" y="2092112"/>
            <a:ext cx="7967718" cy="4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Problem: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1350263" y="2494626"/>
            <a:ext cx="8825659" cy="344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Sidewalks are an important mobility feature of neighborhoods</a:t>
            </a:r>
          </a:p>
          <a:p>
            <a:r>
              <a:rPr lang="en-US" dirty="0">
                <a:latin typeface="Corbel" panose="020B0503020204020204" pitchFamily="34" charset="0"/>
              </a:rPr>
              <a:t>Potential renters and homebuyers would like to know about sidewalk coverage in neighborhood</a:t>
            </a:r>
          </a:p>
          <a:p>
            <a:r>
              <a:rPr lang="en-US" dirty="0">
                <a:latin typeface="Corbel" panose="020B0503020204020204" pitchFamily="34" charset="0"/>
              </a:rPr>
              <a:t>City governments records of sidewalk extent for maintenance</a:t>
            </a:r>
          </a:p>
          <a:p>
            <a:pPr marL="0" indent="0">
              <a:buNone/>
            </a:pP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7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Overall Structure: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8F69-E0EC-47AE-BF60-587E996E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3" y="2088880"/>
            <a:ext cx="9554519" cy="3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51D3BD-5509-408B-8CB0-134386367E09}"/>
              </a:ext>
            </a:extLst>
          </p:cNvPr>
          <p:cNvSpPr txBox="1"/>
          <p:nvPr/>
        </p:nvSpPr>
        <p:spPr>
          <a:xfrm>
            <a:off x="4395731" y="1685581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5C80E31-BFB9-429B-AB6B-A459C4EB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4" y="1205212"/>
            <a:ext cx="11356387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E7B10-5CFD-4FAB-96CC-835960E76D16}"/>
              </a:ext>
            </a:extLst>
          </p:cNvPr>
          <p:cNvSpPr txBox="1"/>
          <p:nvPr/>
        </p:nvSpPr>
        <p:spPr>
          <a:xfrm>
            <a:off x="5052187" y="1653052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F7CA6A7-C692-47D7-80F2-9BD9BB36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0" y="1205212"/>
            <a:ext cx="11318279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8" name="Picture 7" descr="A view of a city street&#10;&#10;Description automatically generated">
            <a:extLst>
              <a:ext uri="{FF2B5EF4-FFF2-40B4-BE49-F238E27FC236}">
                <a16:creationId xmlns:a16="http://schemas.microsoft.com/office/drawing/2014/main" id="{E663D1DC-DA5C-4B71-9CAB-438FB713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2"/>
          <a:stretch/>
        </p:blipFill>
        <p:spPr>
          <a:xfrm>
            <a:off x="1106749" y="1793127"/>
            <a:ext cx="9978502" cy="43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F1957EB0-C41D-43D0-B137-B022FD524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8" b="32815"/>
          <a:stretch/>
        </p:blipFill>
        <p:spPr>
          <a:xfrm>
            <a:off x="1029810" y="1655954"/>
            <a:ext cx="10049522" cy="44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565CA3F2-D32F-4472-AA13-3B2DEFB4F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6"/>
          <a:stretch/>
        </p:blipFill>
        <p:spPr>
          <a:xfrm>
            <a:off x="949254" y="1790006"/>
            <a:ext cx="10293491" cy="45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hoto, outdoor, window, sitting&#10;&#10;Description automatically generated">
            <a:extLst>
              <a:ext uri="{FF2B5EF4-FFF2-40B4-BE49-F238E27FC236}">
                <a16:creationId xmlns:a16="http://schemas.microsoft.com/office/drawing/2014/main" id="{11906257-A433-492E-BCCE-FAF171C9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6" y="0"/>
            <a:ext cx="5181432" cy="6858000"/>
          </a:xfrm>
          <a:prstGeom prst="rect">
            <a:avLst/>
          </a:prstGeom>
        </p:spPr>
      </p:pic>
      <p:pic>
        <p:nvPicPr>
          <p:cNvPr id="15" name="Picture 14" descr="A view of a road&#10;&#10;Description automatically generated">
            <a:extLst>
              <a:ext uri="{FF2B5EF4-FFF2-40B4-BE49-F238E27FC236}">
                <a16:creationId xmlns:a16="http://schemas.microsoft.com/office/drawing/2014/main" id="{81C930C6-64CC-44A1-BD8D-DBBA1CD8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84" y="0"/>
            <a:ext cx="518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B919C-2163-470F-BFCF-5010405E261A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Use of trained U-net Model on Denver Street Images:</a:t>
            </a:r>
          </a:p>
        </p:txBody>
      </p:sp>
    </p:spTree>
    <p:extLst>
      <p:ext uri="{BB962C8B-B14F-4D97-AF65-F5344CB8AC3E}">
        <p14:creationId xmlns:p14="http://schemas.microsoft.com/office/powerpoint/2010/main" val="37588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photo, building&#10;&#10;Description automatically generated">
            <a:extLst>
              <a:ext uri="{FF2B5EF4-FFF2-40B4-BE49-F238E27FC236}">
                <a16:creationId xmlns:a16="http://schemas.microsoft.com/office/drawing/2014/main" id="{B2C78289-02AC-489D-8144-6FB3CE2A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2A8ADC1-21F2-4783-886A-41E25160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man, plane, riding&#10;&#10;Description automatically generated">
            <a:extLst>
              <a:ext uri="{FF2B5EF4-FFF2-40B4-BE49-F238E27FC236}">
                <a16:creationId xmlns:a16="http://schemas.microsoft.com/office/drawing/2014/main" id="{30B43636-F450-4908-A3BA-6809342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9CE8879-0649-4521-BB54-24B1B073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C4D4-1FAA-40E3-8943-8FBB7207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452718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Data Scope: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7BD9B5-B82F-4B2E-8844-3AC254DD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974" y="1319500"/>
            <a:ext cx="6818051" cy="5538500"/>
          </a:xfrm>
        </p:spPr>
      </p:pic>
    </p:spTree>
    <p:extLst>
      <p:ext uri="{BB962C8B-B14F-4D97-AF65-F5344CB8AC3E}">
        <p14:creationId xmlns:p14="http://schemas.microsoft.com/office/powerpoint/2010/main" val="35081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28B6-B5B4-4CE4-B9FB-07A1656A9A83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Images without Sidewalks:</a:t>
            </a:r>
          </a:p>
        </p:txBody>
      </p:sp>
    </p:spTree>
    <p:extLst>
      <p:ext uri="{BB962C8B-B14F-4D97-AF65-F5344CB8AC3E}">
        <p14:creationId xmlns:p14="http://schemas.microsoft.com/office/powerpoint/2010/main" val="18471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unway, plane, airplane, jet&#10;&#10;Description automatically generated">
            <a:extLst>
              <a:ext uri="{FF2B5EF4-FFF2-40B4-BE49-F238E27FC236}">
                <a16:creationId xmlns:a16="http://schemas.microsoft.com/office/drawing/2014/main" id="{504CD8FB-7EB2-4581-9CAA-55BCD1A0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76529E-62AA-405B-AA01-ADBEA22D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hoto, grass, small&#10;&#10;Description automatically generated">
            <a:extLst>
              <a:ext uri="{FF2B5EF4-FFF2-40B4-BE49-F238E27FC236}">
                <a16:creationId xmlns:a16="http://schemas.microsoft.com/office/drawing/2014/main" id="{7580164C-2050-42C7-BABD-B4FF637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1D23A0-832C-4FCD-8ECF-601E090B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Known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ABD2F"/>
                </a:solidFill>
              </a:rPr>
              <a:t>Misclassified images</a:t>
            </a:r>
          </a:p>
          <a:p>
            <a:r>
              <a:rPr lang="en-US" sz="2400" dirty="0">
                <a:solidFill>
                  <a:srgbClr val="FABD2F"/>
                </a:solidFill>
              </a:rPr>
              <a:t>Mean Intersection over Union measure stuck at 47%</a:t>
            </a:r>
          </a:p>
          <a:p>
            <a:r>
              <a:rPr lang="en-US" sz="2400" dirty="0">
                <a:solidFill>
                  <a:srgbClr val="FABD2F"/>
                </a:solidFill>
              </a:rPr>
              <a:t>Find better data augmentation parameters that improve validation scores</a:t>
            </a:r>
          </a:p>
          <a:p>
            <a:r>
              <a:rPr lang="en-US" sz="2400" dirty="0">
                <a:solidFill>
                  <a:srgbClr val="FABD2F"/>
                </a:solidFill>
              </a:rPr>
              <a:t>Segmentation output as probability, not binary</a:t>
            </a:r>
          </a:p>
          <a:p>
            <a:endParaRPr lang="en-US" dirty="0">
              <a:solidFill>
                <a:srgbClr val="FAB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tuning of hyperparameters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Unfreezing </a:t>
            </a:r>
            <a:r>
              <a:rPr lang="en-US" sz="2400" dirty="0">
                <a:solidFill>
                  <a:srgbClr val="FABD2F"/>
                </a:solidFill>
                <a:cs typeface="Biome" panose="020B0503030204020804" pitchFamily="34" charset="0"/>
              </a:rPr>
              <a:t>Xception model for additional training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  <a:cs typeface="Biome" panose="020B0503030204020804" pitchFamily="34" charset="0"/>
            </a:endParaRP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Data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Binary segmentation vs probabilistic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Pretrained backbone for Unet Model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Segmentation labeling the Denver dataset for additional training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Using segmentation model to classify</a:t>
            </a:r>
          </a:p>
          <a:p>
            <a:r>
              <a:rPr lang="en-US" sz="2400" dirty="0">
                <a:solidFill>
                  <a:srgbClr val="FABD2F"/>
                </a:solidFill>
                <a:cs typeface="Biome" panose="020B0503030204020804" pitchFamily="34" charset="0"/>
              </a:rPr>
              <a:t>Reducing code down to CLI script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  <a:cs typeface="Biome" panose="020B05030302040208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ABD2F"/>
                </a:solidFill>
              </a:rPr>
              <a:t>Image data obtainable from geojson data &amp; Google API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Several models work for identification</a:t>
            </a:r>
          </a:p>
          <a:p>
            <a:pPr lvl="1"/>
            <a:r>
              <a:rPr lang="en-US" sz="2200" dirty="0">
                <a:solidFill>
                  <a:srgbClr val="FABD2F"/>
                </a:solidFill>
              </a:rPr>
              <a:t>Pre-trained is best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Image segmentation:</a:t>
            </a:r>
          </a:p>
          <a:p>
            <a:pPr lvl="1"/>
            <a:r>
              <a:rPr lang="en-US" sz="2200" dirty="0">
                <a:solidFill>
                  <a:srgbClr val="FABD2F"/>
                </a:solidFill>
              </a:rPr>
              <a:t>Unet Model works well</a:t>
            </a:r>
          </a:p>
          <a:p>
            <a:pPr lvl="1"/>
            <a:r>
              <a:rPr lang="en-US" sz="2200" dirty="0">
                <a:solidFill>
                  <a:srgbClr val="FABD2F"/>
                </a:solidFill>
              </a:rPr>
              <a:t>C</a:t>
            </a:r>
            <a:r>
              <a:rPr lang="en-US" sz="2200" dirty="0">
                <a:solidFill>
                  <a:srgbClr val="FABD2F"/>
                </a:solidFill>
                <a:latin typeface="Corbel" panose="020B0503020204020204" pitchFamily="34" charset="0"/>
              </a:rPr>
              <a:t>an transfer</a:t>
            </a:r>
          </a:p>
        </p:txBody>
      </p:sp>
    </p:spTree>
    <p:extLst>
      <p:ext uri="{BB962C8B-B14F-4D97-AF65-F5344CB8AC3E}">
        <p14:creationId xmlns:p14="http://schemas.microsoft.com/office/powerpoint/2010/main" val="18690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  <a:cs typeface="Biome" panose="020B0502040204020203" pitchFamily="34" charset="0"/>
              </a:rPr>
              <a:t>Questions</a:t>
            </a:r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Image Downloading Class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1350263" y="2494626"/>
            <a:ext cx="8825659" cy="344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Class to download images with Latitude, Longitude, Heading, and Label</a:t>
            </a:r>
          </a:p>
          <a:p>
            <a:r>
              <a:rPr lang="en-US" dirty="0">
                <a:latin typeface="Corbel" panose="020B0503020204020204" pitchFamily="34" charset="0"/>
              </a:rPr>
              <a:t>Generate Random point within survey region</a:t>
            </a:r>
          </a:p>
          <a:p>
            <a:r>
              <a:rPr lang="en-US" dirty="0">
                <a:latin typeface="Corbel" panose="020B0503020204020204" pitchFamily="34" charset="0"/>
              </a:rPr>
              <a:t>Query streetview API for nearest image point</a:t>
            </a:r>
          </a:p>
          <a:p>
            <a:r>
              <a:rPr lang="en-US" dirty="0">
                <a:latin typeface="Corbel" panose="020B0503020204020204" pitchFamily="34" charset="0"/>
              </a:rPr>
              <a:t>Confirm point is within street polygon</a:t>
            </a:r>
          </a:p>
          <a:p>
            <a:r>
              <a:rPr lang="en-US" dirty="0">
                <a:latin typeface="Corbel" panose="020B0503020204020204" pitchFamily="34" charset="0"/>
              </a:rPr>
              <a:t>Find nearest street polygon edge &amp; convert to direction</a:t>
            </a:r>
          </a:p>
          <a:p>
            <a:r>
              <a:rPr lang="en-US" dirty="0">
                <a:latin typeface="Corbel" panose="020B0503020204020204" pitchFamily="34" charset="0"/>
              </a:rPr>
              <a:t>Test if sidewalk exists in direction within set distance</a:t>
            </a:r>
          </a:p>
          <a:p>
            <a:r>
              <a:rPr lang="en-US" dirty="0">
                <a:latin typeface="Corbel" panose="020B0503020204020204" pitchFamily="34" charset="0"/>
              </a:rPr>
              <a:t>Save parameters and download image</a:t>
            </a:r>
          </a:p>
        </p:txBody>
      </p:sp>
    </p:spTree>
    <p:extLst>
      <p:ext uri="{BB962C8B-B14F-4D97-AF65-F5344CB8AC3E}">
        <p14:creationId xmlns:p14="http://schemas.microsoft.com/office/powerpoint/2010/main" val="31865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8D540-BE9A-449C-B750-EAD3A68F248E}"/>
              </a:ext>
            </a:extLst>
          </p:cNvPr>
          <p:cNvSpPr txBox="1"/>
          <p:nvPr/>
        </p:nvSpPr>
        <p:spPr>
          <a:xfrm>
            <a:off x="1145219" y="825623"/>
            <a:ext cx="7013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ABD2F"/>
                </a:solidFill>
                <a:latin typeface="Corbel" panose="020B0503020204020204" pitchFamily="34" charset="0"/>
              </a:rPr>
              <a:t>Example Images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31649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white wall&#10;&#10;Description automatically generated">
            <a:extLst>
              <a:ext uri="{FF2B5EF4-FFF2-40B4-BE49-F238E27FC236}">
                <a16:creationId xmlns:a16="http://schemas.microsoft.com/office/drawing/2014/main" id="{2B06E4DA-39BE-4299-8806-D9A617E2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840" y="1511364"/>
            <a:ext cx="5444319" cy="4982067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911" y="1133786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[268.79833469817083, [40.00278986277844, -104.9991271379266], 'no_sidewalk’]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8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3223" y="1179736"/>
            <a:ext cx="105718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[268.79833469817083, [40.00278986277844, -104.9991271379266], 'no_sidewalk’] </a:t>
            </a:r>
          </a:p>
        </p:txBody>
      </p:sp>
      <p:pic>
        <p:nvPicPr>
          <p:cNvPr id="5" name="Content Placeholder 4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AA3B16EE-B723-4223-92FD-1C57D98C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64" y="1642845"/>
            <a:ext cx="5060271" cy="5060271"/>
          </a:xfrm>
        </p:spPr>
      </p:pic>
    </p:spTree>
    <p:extLst>
      <p:ext uri="{BB962C8B-B14F-4D97-AF65-F5344CB8AC3E}">
        <p14:creationId xmlns:p14="http://schemas.microsoft.com/office/powerpoint/2010/main" val="4140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8D668-81A7-40D8-9EA2-10CF61D9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84593" y="936751"/>
            <a:ext cx="90228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[93.8101431467257, [39.7636699, -104.7565609], 'sidewalk']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42180A-4B9E-4C87-B627-93330B0D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796" y="1491449"/>
            <a:ext cx="5592408" cy="5132656"/>
          </a:xfrm>
        </p:spPr>
      </p:pic>
    </p:spTree>
    <p:extLst>
      <p:ext uri="{BB962C8B-B14F-4D97-AF65-F5344CB8AC3E}">
        <p14:creationId xmlns:p14="http://schemas.microsoft.com/office/powerpoint/2010/main" val="2707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</TotalTime>
  <Words>594</Words>
  <Application>Microsoft Office PowerPoint</Application>
  <PresentationFormat>Widescreen</PresentationFormat>
  <Paragraphs>118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Corbel</vt:lpstr>
      <vt:lpstr>Courier New</vt:lpstr>
      <vt:lpstr>Wingdings 3</vt:lpstr>
      <vt:lpstr>Ion</vt:lpstr>
      <vt:lpstr>Sidewalk Image Classification and Segmentation</vt:lpstr>
      <vt:lpstr>Outline:</vt:lpstr>
      <vt:lpstr>Problem:</vt:lpstr>
      <vt:lpstr>Data Scope:</vt:lpstr>
      <vt:lpstr>Image Downloading Class</vt:lpstr>
      <vt:lpstr>PowerPoint Presentation</vt:lpstr>
      <vt:lpstr>[268.79833469817083, [40.00278986277844, -104.9991271379266], 'no_sidewalk’] </vt:lpstr>
      <vt:lpstr>[268.79833469817083, [40.00278986277844, -104.9991271379266], 'no_sidewalk’] </vt:lpstr>
      <vt:lpstr>[93.8101431467257, [39.7636699, -104.7565609], 'sidewalk'] </vt:lpstr>
      <vt:lpstr>PowerPoint Presentation</vt:lpstr>
      <vt:lpstr>[269.9812922349449, [40.06244274355016, -105.2067883010862], 'sidewalk']</vt:lpstr>
      <vt:lpstr>[269.9812922349449, [40.06244274355016, -105.2067883010862], 'sidewalk']</vt:lpstr>
      <vt:lpstr>Data Results</vt:lpstr>
      <vt:lpstr>Data Results:  </vt:lpstr>
      <vt:lpstr>Data Results:  </vt:lpstr>
      <vt:lpstr>Data Results:  </vt:lpstr>
      <vt:lpstr>Data Results:  </vt:lpstr>
      <vt:lpstr>Data Results:  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Image Segmentation</vt:lpstr>
      <vt:lpstr>PowerPoint Presentation</vt:lpstr>
      <vt:lpstr>Modelling: : Image Segmentation</vt:lpstr>
      <vt:lpstr>Modelling: Image Segmentation</vt:lpstr>
      <vt:lpstr>Modelling: Image Segmentation</vt:lpstr>
      <vt:lpstr>Modelling:</vt:lpstr>
      <vt:lpstr>Modelling:</vt:lpstr>
      <vt:lpstr>Modelling: Image Segmentation</vt:lpstr>
      <vt:lpstr>Modelling: Image Segmentation</vt:lpstr>
      <vt:lpstr>Modelling: Image Segmentation</vt:lpstr>
      <vt:lpstr>PowerPoint Presentation</vt:lpstr>
      <vt:lpstr>Modelling: Direct Transfer Learning</vt:lpstr>
      <vt:lpstr>PowerPoint Presentation</vt:lpstr>
      <vt:lpstr>PowerPoint Presentation</vt:lpstr>
      <vt:lpstr>Modelling: Direct Transfer Learning</vt:lpstr>
      <vt:lpstr>PowerPoint Presentation</vt:lpstr>
      <vt:lpstr>PowerPoint Presentation</vt:lpstr>
      <vt:lpstr>Known Problems</vt:lpstr>
      <vt:lpstr>Future Directions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Oyer</dc:creator>
  <cp:lastModifiedBy>Chris Oyer</cp:lastModifiedBy>
  <cp:revision>53</cp:revision>
  <dcterms:created xsi:type="dcterms:W3CDTF">2019-12-17T23:17:11Z</dcterms:created>
  <dcterms:modified xsi:type="dcterms:W3CDTF">2019-12-20T01:58:30Z</dcterms:modified>
</cp:coreProperties>
</file>